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5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1B0BB-7A98-41A4-80A5-35838AF6C6AB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BF13B-C32A-4119-87CB-E6AD80BF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6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2276872"/>
            <a:ext cx="8712968" cy="2554545"/>
          </a:xfrm>
          <a:prstGeom prst="rect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/>
              <a:t>V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ТИП </a:t>
            </a:r>
            <a:r>
              <a:rPr lang="en-US" sz="3200" b="1" dirty="0" smtClean="0"/>
              <a:t>MOLLUSCA</a:t>
            </a:r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GASTROPODA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366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104456" cy="941189"/>
          </a:xfrm>
          <a:solidFill>
            <a:srgbClr val="33CCFF"/>
          </a:solidFill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р. </a:t>
            </a:r>
            <a:r>
              <a:rPr lang="en-US" sz="2400" b="1" i="1" dirty="0" err="1">
                <a:solidFill>
                  <a:schemeClr val="tx1"/>
                </a:solidFill>
              </a:rPr>
              <a:t>Diodora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палеоген</a:t>
            </a:r>
            <a:r>
              <a:rPr lang="en-US" sz="2400" b="1" i="1" dirty="0">
                <a:solidFill>
                  <a:schemeClr val="tx1"/>
                </a:solidFill>
              </a:rPr>
              <a:t> - Q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Prosobranchiata</a:t>
            </a:r>
            <a:r>
              <a:rPr lang="ru-RU" sz="2800" b="1" i="1" dirty="0" smtClean="0"/>
              <a:t> (переднежаберные)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Gastropoda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445224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Conus</a:t>
            </a:r>
            <a:endParaRPr lang="ru-RU" sz="2400" dirty="0" smtClean="0"/>
          </a:p>
          <a:p>
            <a:pPr algn="ctr"/>
            <a:r>
              <a:rPr lang="ru-RU" sz="2400" b="1" i="1" dirty="0" smtClean="0"/>
              <a:t>палеоген</a:t>
            </a:r>
            <a:r>
              <a:rPr lang="en-US" sz="2400" b="1" i="1" dirty="0" smtClean="0"/>
              <a:t> -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6018" name="Picture 2" descr="G:\палео\DSC02857.JPG"/>
          <p:cNvPicPr>
            <a:picLocks noChangeAspect="1" noChangeArrowheads="1"/>
          </p:cNvPicPr>
          <p:nvPr/>
        </p:nvPicPr>
        <p:blipFill>
          <a:blip r:embed="rId3" cstate="print"/>
          <a:srcRect l="15379" r="30758" b="12303"/>
          <a:stretch>
            <a:fillRect/>
          </a:stretch>
        </p:blipFill>
        <p:spPr bwMode="auto">
          <a:xfrm rot="5400000">
            <a:off x="806546" y="1865862"/>
            <a:ext cx="3066412" cy="3744416"/>
          </a:xfrm>
          <a:prstGeom prst="rect">
            <a:avLst/>
          </a:prstGeom>
          <a:noFill/>
        </p:spPr>
      </p:pic>
      <p:pic>
        <p:nvPicPr>
          <p:cNvPr id="86019" name="Picture 3" descr="G:\палео\DSC02874.JPG"/>
          <p:cNvPicPr>
            <a:picLocks noChangeAspect="1" noChangeArrowheads="1"/>
          </p:cNvPicPr>
          <p:nvPr/>
        </p:nvPicPr>
        <p:blipFill>
          <a:blip r:embed="rId4" cstate="print"/>
          <a:srcRect l="12303" t="8202" r="49213" b="8202"/>
          <a:stretch>
            <a:fillRect/>
          </a:stretch>
        </p:blipFill>
        <p:spPr bwMode="auto">
          <a:xfrm rot="5400000">
            <a:off x="5433891" y="1558998"/>
            <a:ext cx="2510870" cy="4090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57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р. </a:t>
            </a:r>
            <a:r>
              <a:rPr lang="en-US" sz="2400" b="1" i="1" dirty="0" err="1">
                <a:solidFill>
                  <a:schemeClr val="tx1"/>
                </a:solidFill>
              </a:rPr>
              <a:t>Fusus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K – Q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Prosobranchiata</a:t>
            </a:r>
            <a:r>
              <a:rPr lang="ru-RU" sz="2800" b="1" i="1" dirty="0" smtClean="0"/>
              <a:t> (переднежаберные)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Gastropoda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445224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Charonia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N -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946" name="Picture 2" descr="G:\палео\DSC02846.JPG"/>
          <p:cNvPicPr>
            <a:picLocks noChangeAspect="1" noChangeArrowheads="1"/>
          </p:cNvPicPr>
          <p:nvPr/>
        </p:nvPicPr>
        <p:blipFill>
          <a:blip r:embed="rId3" cstate="print"/>
          <a:srcRect l="30758" t="16404" r="24606" b="53314"/>
          <a:stretch>
            <a:fillRect/>
          </a:stretch>
        </p:blipFill>
        <p:spPr bwMode="auto">
          <a:xfrm>
            <a:off x="4788024" y="2564904"/>
            <a:ext cx="4081509" cy="2076760"/>
          </a:xfrm>
          <a:prstGeom prst="rect">
            <a:avLst/>
          </a:prstGeom>
          <a:noFill/>
        </p:spPr>
      </p:pic>
      <p:pic>
        <p:nvPicPr>
          <p:cNvPr id="82947" name="Picture 3" descr="G:\палео\DSC02855.JPG"/>
          <p:cNvPicPr>
            <a:picLocks noChangeAspect="1" noChangeArrowheads="1"/>
          </p:cNvPicPr>
          <p:nvPr/>
        </p:nvPicPr>
        <p:blipFill>
          <a:blip r:embed="rId4" cstate="print"/>
          <a:srcRect l="18455" t="16404" r="55364" b="24606"/>
          <a:stretch>
            <a:fillRect/>
          </a:stretch>
        </p:blipFill>
        <p:spPr bwMode="auto">
          <a:xfrm rot="5400000">
            <a:off x="1221265" y="1523151"/>
            <a:ext cx="2394034" cy="4045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4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104456" cy="941189"/>
          </a:xfrm>
          <a:solidFill>
            <a:srgbClr val="33CCFF"/>
          </a:solidFill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р. </a:t>
            </a:r>
            <a:r>
              <a:rPr lang="en-US" sz="2400" b="1" i="1" dirty="0" err="1">
                <a:solidFill>
                  <a:schemeClr val="tx1"/>
                </a:solidFill>
              </a:rPr>
              <a:t>Turbinella</a:t>
            </a:r>
            <a:endParaRPr lang="ru-RU" sz="2400" b="1" i="1" dirty="0">
              <a:solidFill>
                <a:schemeClr val="tx1"/>
              </a:solidFill>
            </a:endParaRPr>
          </a:p>
          <a:p>
            <a:r>
              <a:rPr lang="en-US" sz="2400" b="1" i="1" dirty="0">
                <a:solidFill>
                  <a:schemeClr val="tx1"/>
                </a:solidFill>
              </a:rPr>
              <a:t>Q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Prosobranchiata</a:t>
            </a:r>
            <a:r>
              <a:rPr lang="ru-RU" sz="2800" b="1" i="1" dirty="0" smtClean="0"/>
              <a:t> (переднежаберные)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Gastropoda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445224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Haliotis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 -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22" name="Picture 2" descr="G:\палео\DSC02844.JPG"/>
          <p:cNvPicPr>
            <a:picLocks noChangeAspect="1" noChangeArrowheads="1"/>
          </p:cNvPicPr>
          <p:nvPr/>
        </p:nvPicPr>
        <p:blipFill>
          <a:blip r:embed="rId3" cstate="print"/>
          <a:srcRect l="18455" t="4101" r="13533" b="49213"/>
          <a:stretch>
            <a:fillRect/>
          </a:stretch>
        </p:blipFill>
        <p:spPr bwMode="auto">
          <a:xfrm>
            <a:off x="179512" y="2492896"/>
            <a:ext cx="4056137" cy="2232248"/>
          </a:xfrm>
          <a:prstGeom prst="rect">
            <a:avLst/>
          </a:prstGeom>
          <a:noFill/>
        </p:spPr>
      </p:pic>
      <p:pic>
        <p:nvPicPr>
          <p:cNvPr id="81923" name="Picture 3" descr="G:\палео\DSC02850.JPG"/>
          <p:cNvPicPr>
            <a:picLocks noChangeAspect="1" noChangeArrowheads="1"/>
          </p:cNvPicPr>
          <p:nvPr/>
        </p:nvPicPr>
        <p:blipFill>
          <a:blip r:embed="rId4" cstate="print"/>
          <a:srcRect l="24606" t="6562" r="39985" b="6562"/>
          <a:stretch>
            <a:fillRect/>
          </a:stretch>
        </p:blipFill>
        <p:spPr bwMode="auto">
          <a:xfrm rot="5400000">
            <a:off x="5596316" y="1540588"/>
            <a:ext cx="2266944" cy="4171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1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р. </a:t>
            </a:r>
            <a:r>
              <a:rPr lang="en-US" sz="2400" b="1" i="1" dirty="0" err="1">
                <a:solidFill>
                  <a:schemeClr val="tx1"/>
                </a:solidFill>
              </a:rPr>
              <a:t>Ptygmatis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err="1">
                <a:solidFill>
                  <a:schemeClr val="tx1"/>
                </a:solidFill>
              </a:rPr>
              <a:t>J</a:t>
            </a:r>
            <a:r>
              <a:rPr lang="en-US" sz="1800" b="1" i="1" dirty="0" err="1">
                <a:solidFill>
                  <a:schemeClr val="tx1"/>
                </a:solidFill>
              </a:rPr>
              <a:t>2</a:t>
            </a:r>
            <a:r>
              <a:rPr lang="en-US" sz="2400" b="1" i="1" dirty="0">
                <a:solidFill>
                  <a:schemeClr val="tx1"/>
                </a:solidFill>
              </a:rPr>
              <a:t>- </a:t>
            </a:r>
            <a:r>
              <a:rPr lang="en-US" sz="2400" b="1" i="1" dirty="0" err="1">
                <a:solidFill>
                  <a:schemeClr val="tx1"/>
                </a:solidFill>
              </a:rPr>
              <a:t>K</a:t>
            </a:r>
            <a:r>
              <a:rPr lang="en-US" sz="1800" b="1" i="1" dirty="0" err="1">
                <a:solidFill>
                  <a:schemeClr val="tx1"/>
                </a:solidFill>
              </a:rPr>
              <a:t>1</a:t>
            </a: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Prosobranchiata</a:t>
            </a:r>
            <a:r>
              <a:rPr lang="ru-RU" sz="2800" b="1" i="1" dirty="0" smtClean="0"/>
              <a:t> (переднежаберные)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Gastropoda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445224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Cypraea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N -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3970" name="Picture 2" descr="G:\палео\DSC02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091947" cy="3068960"/>
          </a:xfrm>
          <a:prstGeom prst="rect">
            <a:avLst/>
          </a:prstGeom>
          <a:noFill/>
        </p:spPr>
      </p:pic>
      <p:pic>
        <p:nvPicPr>
          <p:cNvPr id="83971" name="Picture 3" descr="G:\палео\DSC02860.JPG"/>
          <p:cNvPicPr>
            <a:picLocks noChangeAspect="1" noChangeArrowheads="1"/>
          </p:cNvPicPr>
          <p:nvPr/>
        </p:nvPicPr>
        <p:blipFill>
          <a:blip r:embed="rId4" cstate="print"/>
          <a:srcRect l="9227" t="16404" r="54134" b="12303"/>
          <a:stretch>
            <a:fillRect/>
          </a:stretch>
        </p:blipFill>
        <p:spPr bwMode="auto">
          <a:xfrm rot="16200000">
            <a:off x="5294922" y="1769975"/>
            <a:ext cx="2834109" cy="4135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665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р. </a:t>
            </a:r>
            <a:r>
              <a:rPr lang="en-US" sz="2400" b="1" i="1" dirty="0" err="1">
                <a:solidFill>
                  <a:schemeClr val="tx1"/>
                </a:solidFill>
              </a:rPr>
              <a:t>Vermetus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K - Q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Prosobranchiata</a:t>
            </a:r>
            <a:r>
              <a:rPr lang="ru-RU" sz="2800" b="1" i="1" dirty="0" smtClean="0"/>
              <a:t> (переднежаберные)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Gastropoda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445224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Angaria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4994" name="Picture 2" descr="G:\палео\DSC02849.JPG"/>
          <p:cNvPicPr>
            <a:picLocks noChangeAspect="1" noChangeArrowheads="1"/>
          </p:cNvPicPr>
          <p:nvPr/>
        </p:nvPicPr>
        <p:blipFill>
          <a:blip r:embed="rId3" cstate="print"/>
          <a:srcRect t="8202" r="41831"/>
          <a:stretch>
            <a:fillRect/>
          </a:stretch>
        </p:blipFill>
        <p:spPr bwMode="auto">
          <a:xfrm rot="5400000">
            <a:off x="818771" y="1997654"/>
            <a:ext cx="3041961" cy="3600400"/>
          </a:xfrm>
          <a:prstGeom prst="rect">
            <a:avLst/>
          </a:prstGeom>
          <a:noFill/>
        </p:spPr>
      </p:pic>
      <p:pic>
        <p:nvPicPr>
          <p:cNvPr id="84995" name="Picture 3" descr="G:\палео\DSC02862.JPG"/>
          <p:cNvPicPr>
            <a:picLocks noChangeAspect="1" noChangeArrowheads="1"/>
          </p:cNvPicPr>
          <p:nvPr/>
        </p:nvPicPr>
        <p:blipFill>
          <a:blip r:embed="rId4" cstate="print"/>
          <a:srcRect l="6152" t="12303" r="49213" b="12303"/>
          <a:stretch>
            <a:fillRect/>
          </a:stretch>
        </p:blipFill>
        <p:spPr bwMode="auto">
          <a:xfrm rot="5400000">
            <a:off x="5281146" y="2071782"/>
            <a:ext cx="2616810" cy="3315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086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104456" cy="941189"/>
          </a:xfrm>
          <a:solidFill>
            <a:srgbClr val="33CCFF"/>
          </a:solidFill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р.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Actaeonella</a:t>
            </a:r>
            <a:endParaRPr lang="ru-RU" sz="2400" b="1" i="1" dirty="0">
              <a:solidFill>
                <a:schemeClr val="tx1"/>
              </a:solidFill>
            </a:endParaRPr>
          </a:p>
          <a:p>
            <a:r>
              <a:rPr lang="en-US" sz="2400" b="1" i="1" dirty="0">
                <a:solidFill>
                  <a:schemeClr val="tx1"/>
                </a:solidFill>
              </a:rPr>
              <a:t>K - </a:t>
            </a:r>
            <a:r>
              <a:rPr lang="ru-RU" sz="2400" b="1" i="1" dirty="0">
                <a:solidFill>
                  <a:schemeClr val="tx1"/>
                </a:solidFill>
              </a:rPr>
              <a:t>палеоген</a:t>
            </a: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Opisthobranchiata</a:t>
            </a:r>
            <a:r>
              <a:rPr lang="ru-RU" sz="2800" b="1" i="1" dirty="0" smtClean="0"/>
              <a:t> (</a:t>
            </a:r>
            <a:r>
              <a:rPr lang="ru-RU" sz="2800" b="1" i="1" dirty="0" err="1" smtClean="0"/>
              <a:t>заднежаберные</a:t>
            </a:r>
            <a:r>
              <a:rPr lang="ru-RU" sz="2800" b="1" i="1" dirty="0" smtClean="0"/>
              <a:t>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Gastropoda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445224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Spiratella</a:t>
            </a:r>
            <a:endParaRPr lang="ru-RU" sz="2400" dirty="0" smtClean="0"/>
          </a:p>
          <a:p>
            <a:pPr algn="ctr"/>
            <a:r>
              <a:rPr lang="ru-RU" sz="2400" b="1" i="1" dirty="0" smtClean="0"/>
              <a:t>палеоген</a:t>
            </a:r>
            <a:r>
              <a:rPr lang="en-US" sz="2400" b="1" i="1" dirty="0" smtClean="0"/>
              <a:t> –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8066" name="Picture 2" descr="G:\палео\DSC02865.JPG"/>
          <p:cNvPicPr>
            <a:picLocks noChangeAspect="1" noChangeArrowheads="1"/>
          </p:cNvPicPr>
          <p:nvPr/>
        </p:nvPicPr>
        <p:blipFill>
          <a:blip r:embed="rId3" cstate="print"/>
          <a:srcRect r="43061"/>
          <a:stretch>
            <a:fillRect/>
          </a:stretch>
        </p:blipFill>
        <p:spPr bwMode="auto">
          <a:xfrm rot="5400000">
            <a:off x="1115385" y="2133087"/>
            <a:ext cx="2722773" cy="3586407"/>
          </a:xfrm>
          <a:prstGeom prst="rect">
            <a:avLst/>
          </a:prstGeom>
          <a:noFill/>
        </p:spPr>
      </p:pic>
      <p:pic>
        <p:nvPicPr>
          <p:cNvPr id="88067" name="Picture 3" descr="G:\палео\DSC02878.JPG"/>
          <p:cNvPicPr>
            <a:picLocks noChangeAspect="1" noChangeArrowheads="1"/>
          </p:cNvPicPr>
          <p:nvPr/>
        </p:nvPicPr>
        <p:blipFill>
          <a:blip r:embed="rId4" cstate="print"/>
          <a:srcRect l="10458" t="12303" r="55364" b="16404"/>
          <a:stretch>
            <a:fillRect/>
          </a:stretch>
        </p:blipFill>
        <p:spPr bwMode="auto">
          <a:xfrm rot="5400000">
            <a:off x="5489470" y="1863458"/>
            <a:ext cx="2485539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35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89491" y="5661248"/>
            <a:ext cx="4104456" cy="941189"/>
          </a:xfrm>
          <a:solidFill>
            <a:srgbClr val="33CCFF"/>
          </a:solidFill>
        </p:spPr>
        <p:txBody>
          <a:bodyPr vert="horz" lIns="91440" tIns="45720" rIns="91440" bIns="45720" rtlCol="0" anchor="ctr"/>
          <a:lstStyle/>
          <a:p>
            <a:r>
              <a:rPr lang="ru-RU" sz="2400" b="1" i="1" dirty="0">
                <a:solidFill>
                  <a:schemeClr val="tx1"/>
                </a:solidFill>
              </a:rPr>
              <a:t>р. </a:t>
            </a:r>
            <a:r>
              <a:rPr lang="en-US" sz="2400" b="1" i="1" dirty="0" err="1">
                <a:solidFill>
                  <a:schemeClr val="tx1"/>
                </a:solidFill>
              </a:rPr>
              <a:t>Planorbis</a:t>
            </a:r>
            <a:endParaRPr lang="ru-RU" sz="2400" b="1" i="1" dirty="0">
              <a:solidFill>
                <a:schemeClr val="tx1"/>
              </a:solidFill>
            </a:endParaRPr>
          </a:p>
          <a:p>
            <a:r>
              <a:rPr lang="en-US" sz="2400" b="1" i="1" dirty="0">
                <a:solidFill>
                  <a:schemeClr val="tx1"/>
                </a:solidFill>
              </a:rPr>
              <a:t>J – Q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Pulmonata</a:t>
            </a:r>
            <a:r>
              <a:rPr lang="ru-RU" sz="2800" b="1" i="1" dirty="0" smtClean="0"/>
              <a:t> (легочные)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Gastropoda</a:t>
            </a:r>
            <a:endParaRPr lang="ru-RU" sz="3200" dirty="0"/>
          </a:p>
        </p:txBody>
      </p:sp>
      <p:pic>
        <p:nvPicPr>
          <p:cNvPr id="92162" name="Picture 2" descr="G:\палео\DSC02872.JPG"/>
          <p:cNvPicPr>
            <a:picLocks noChangeAspect="1" noChangeArrowheads="1"/>
          </p:cNvPicPr>
          <p:nvPr/>
        </p:nvPicPr>
        <p:blipFill>
          <a:blip r:embed="rId3" cstate="print"/>
          <a:srcRect l="47982" t="8202" b="4101"/>
          <a:stretch>
            <a:fillRect/>
          </a:stretch>
        </p:blipFill>
        <p:spPr bwMode="auto">
          <a:xfrm rot="16200000">
            <a:off x="3183754" y="1936926"/>
            <a:ext cx="3115931" cy="3939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42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Pulmonata</a:t>
            </a:r>
            <a:r>
              <a:rPr lang="ru-RU" sz="2800" b="1" i="1" dirty="0" smtClean="0"/>
              <a:t> (легочные)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Gastropoda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48376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smtClean="0"/>
              <a:t>Helix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N -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0114" name="Picture 2" descr="G:\палео\DSC02868.JPG"/>
          <p:cNvPicPr>
            <a:picLocks noChangeAspect="1" noChangeArrowheads="1"/>
          </p:cNvPicPr>
          <p:nvPr/>
        </p:nvPicPr>
        <p:blipFill>
          <a:blip r:embed="rId3" cstate="print"/>
          <a:srcRect l="12303" t="8202" r="49213" b="24606"/>
          <a:stretch>
            <a:fillRect/>
          </a:stretch>
        </p:blipFill>
        <p:spPr bwMode="auto">
          <a:xfrm rot="5400000">
            <a:off x="876800" y="1795608"/>
            <a:ext cx="3110358" cy="4072886"/>
          </a:xfrm>
          <a:prstGeom prst="rect">
            <a:avLst/>
          </a:prstGeom>
          <a:noFill/>
        </p:spPr>
      </p:pic>
      <p:pic>
        <p:nvPicPr>
          <p:cNvPr id="90115" name="Picture 3" descr="G:\палео\DSC02869.JPG"/>
          <p:cNvPicPr>
            <a:picLocks noChangeAspect="1" noChangeArrowheads="1"/>
          </p:cNvPicPr>
          <p:nvPr/>
        </p:nvPicPr>
        <p:blipFill>
          <a:blip r:embed="rId4" cstate="print"/>
          <a:srcRect l="12303" t="8202" r="43061" b="20505"/>
          <a:stretch>
            <a:fillRect/>
          </a:stretch>
        </p:blipFill>
        <p:spPr bwMode="auto">
          <a:xfrm rot="5400000">
            <a:off x="5238310" y="1970601"/>
            <a:ext cx="3095386" cy="3707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00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12AD23-8FA1-49AD-91D2-E8CE1EA2E868}"/>
</file>

<file path=customXml/itemProps2.xml><?xml version="1.0" encoding="utf-8"?>
<ds:datastoreItem xmlns:ds="http://schemas.openxmlformats.org/officeDocument/2006/customXml" ds:itemID="{13559646-8EA6-48A6-B7BE-3C5A5C6E9DCC}"/>
</file>

<file path=customXml/itemProps3.xml><?xml version="1.0" encoding="utf-8"?>
<ds:datastoreItem xmlns:ds="http://schemas.openxmlformats.org/officeDocument/2006/customXml" ds:itemID="{3C8DC982-273C-435A-BAD3-2EB64D6C3EC8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209</Words>
  <Application>Microsoft Office PowerPoint</Application>
  <PresentationFormat>Экран (4:3)</PresentationFormat>
  <Paragraphs>76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Таня</cp:lastModifiedBy>
  <cp:revision>5</cp:revision>
  <dcterms:created xsi:type="dcterms:W3CDTF">2016-03-15T08:34:02Z</dcterms:created>
  <dcterms:modified xsi:type="dcterms:W3CDTF">2016-03-21T18:49:39Z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